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6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4" r:id="rId4"/>
    <p:sldId id="316" r:id="rId5"/>
    <p:sldId id="322" r:id="rId6"/>
    <p:sldId id="321" r:id="rId7"/>
    <p:sldId id="306" r:id="rId8"/>
    <p:sldId id="281" r:id="rId9"/>
  </p:sldIdLst>
  <p:sldSz cx="9144000" cy="6858000" type="screen4x3"/>
  <p:notesSz cx="6858000" cy="9144000"/>
  <p:defaultTextStyle>
    <a:defPPr>
      <a:defRPr lang="fr-FR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183669"/>
    <a:srgbClr val="35ABC3"/>
    <a:srgbClr val="1CD3F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19" autoAdjust="0"/>
  </p:normalViewPr>
  <p:slideViewPr>
    <p:cSldViewPr snapToGrid="0" snapToObjects="1">
      <p:cViewPr varScale="1">
        <p:scale>
          <a:sx n="98" d="100"/>
          <a:sy n="98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58F86-627A-D44F-B09B-F5A32DFF7482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29307-6F96-9345-BB22-04B08082C45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4286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6B95D-7E24-954C-B3E0-F6ECE6134F25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058F-8AAD-0B46-8ECB-001185F044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06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1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9E5E2-BD6D-6C46-935B-72F9232DD030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373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6</a:t>
            </a:fld>
            <a:endParaRPr lang="fr-F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3A902F-AF95-3748-9858-5C28A771609E}" type="slidenum">
              <a:rPr lang="fr-FR" sz="1200"/>
              <a:pPr/>
              <a:t>7</a:t>
            </a:fld>
            <a:endParaRPr 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facebook.com/pages/ANACT/6096646438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Anact_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https://www.facebook.com/pages/ANACT/6096646438" TargetMode="External"/><Relationship Id="rId5" Type="http://schemas.openxmlformats.org/officeDocument/2006/relationships/image" Target="../media/image18.png"/><Relationship Id="rId6" Type="http://schemas.openxmlformats.org/officeDocument/2006/relationships/hyperlink" Target="https://twitter.com/Anact_" TargetMode="External"/><Relationship Id="rId7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43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39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71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4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C83D9D78-4BF6-BA46-880A-8F8EDE709ED0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366" indent="-2123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at.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50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50" y="1871196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50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14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83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'intr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478682" y="653704"/>
            <a:ext cx="5208095" cy="4610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Ubuntu"/>
                <a:cs typeface="Ubuntu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Date de la présentation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000223" y="3402619"/>
            <a:ext cx="5208095" cy="2463591"/>
          </a:xfrm>
          <a:prstGeom prst="rect">
            <a:avLst/>
          </a:prstGeom>
        </p:spPr>
        <p:txBody>
          <a:bodyPr/>
          <a:lstStyle>
            <a:lvl1pPr algn="r">
              <a:defRPr sz="3600"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2149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1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312B6B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83" y="2650086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0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latin typeface="Helvetica"/>
                <a:cs typeface="Helvetica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 marL="1600200" indent="-228600">
              <a:buFont typeface="Wingdings" charset="2"/>
              <a:buChar char="Ø"/>
              <a:defRPr sz="1400">
                <a:latin typeface="Helvetica"/>
                <a:cs typeface="Helvetica"/>
              </a:defRPr>
            </a:lvl4pPr>
            <a:lvl5pPr>
              <a:defRPr sz="1200"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8333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541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312B6B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312B6B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6602" y="1913211"/>
            <a:ext cx="395280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312B6B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312B6B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rgbClr val="312B6B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312B6B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537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2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0AD00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78" y="2653434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5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7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accent5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accent5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accent5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accent5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accent5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8333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5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0AD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0AD00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0AD00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/>
          </p:nvPr>
        </p:nvSpPr>
        <p:spPr>
          <a:xfrm>
            <a:off x="4836602" y="1913211"/>
            <a:ext cx="3952802" cy="4525963"/>
          </a:xfrm>
          <a:prstGeom prst="rect">
            <a:avLst/>
          </a:prstGeom>
        </p:spPr>
        <p:txBody>
          <a:bodyPr/>
          <a:lstStyle>
            <a:lvl1pPr marL="285750" indent="-285750">
              <a:buSzPct val="100000"/>
              <a:buFontTx/>
              <a:buBlip>
                <a:blip r:embed="rId3"/>
              </a:buBlip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0AD00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0AD00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0AD00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0AD00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rgbClr val="E0AD00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82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448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 3 Titre et n° d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94E24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1218979" y="2647859"/>
            <a:ext cx="5711005" cy="137367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912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559805" y="1905000"/>
            <a:ext cx="8230183" cy="4368800"/>
          </a:xfrm>
          <a:prstGeom prst="rect">
            <a:avLst/>
          </a:prstGeom>
        </p:spPr>
        <p:txBody>
          <a:bodyPr vert="horz"/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accent4"/>
                </a:solidFill>
                <a:latin typeface="Helvetica"/>
                <a:cs typeface="Helvetica"/>
              </a:defRPr>
            </a:lvl1pPr>
            <a:lvl2pPr>
              <a:defRPr sz="1800"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 sz="1600">
                <a:solidFill>
                  <a:schemeClr val="accent4"/>
                </a:solidFill>
                <a:latin typeface="Helvetica"/>
                <a:cs typeface="Helvetica"/>
              </a:defRPr>
            </a:lvl3pPr>
            <a:lvl4pPr>
              <a:defRPr sz="1400"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 sz="1200">
                <a:solidFill>
                  <a:schemeClr val="accent4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deux colonnes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559804" y="1913211"/>
            <a:ext cx="3935995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94E24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94E24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94E24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contenu 3"/>
          <p:cNvSpPr>
            <a:spLocks noGrp="1"/>
          </p:cNvSpPr>
          <p:nvPr>
            <p:ph sz="half" idx="2"/>
          </p:nvPr>
        </p:nvSpPr>
        <p:spPr>
          <a:xfrm>
            <a:off x="4849431" y="1913211"/>
            <a:ext cx="3939973" cy="4525963"/>
          </a:xfrm>
          <a:prstGeom prst="rect">
            <a:avLst/>
          </a:prstGeom>
        </p:spPr>
        <p:txBody>
          <a:bodyPr/>
          <a:lstStyle>
            <a:lvl1pPr marL="285750" indent="-285750">
              <a:buFontTx/>
              <a:buBlip>
                <a:blip r:embed="rId3"/>
              </a:buBlip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1pPr>
            <a:lvl2pPr>
              <a:defRPr sz="1600">
                <a:solidFill>
                  <a:srgbClr val="E94E24"/>
                </a:solidFill>
                <a:latin typeface="Helvetica"/>
                <a:cs typeface="Helvetica"/>
              </a:defRPr>
            </a:lvl2pPr>
            <a:lvl3pPr>
              <a:defRPr sz="1400">
                <a:solidFill>
                  <a:srgbClr val="E94E24"/>
                </a:solidFill>
                <a:latin typeface="Helvetica"/>
                <a:cs typeface="Helvetica"/>
              </a:defRPr>
            </a:lvl3pPr>
            <a:lvl4pPr>
              <a:defRPr sz="1200">
                <a:solidFill>
                  <a:srgbClr val="E94E24"/>
                </a:solidFill>
                <a:latin typeface="Helvetica"/>
                <a:cs typeface="Helvetica"/>
              </a:defRPr>
            </a:lvl4pPr>
            <a:lvl5pPr>
              <a:defRPr sz="1000">
                <a:solidFill>
                  <a:srgbClr val="E94E24"/>
                </a:solidFill>
                <a:latin typeface="Helvetica"/>
                <a:cs typeface="Helvetic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Titre 3"/>
          <p:cNvSpPr>
            <a:spLocks noGrp="1"/>
          </p:cNvSpPr>
          <p:nvPr>
            <p:ph type="title"/>
          </p:nvPr>
        </p:nvSpPr>
        <p:spPr>
          <a:xfrm>
            <a:off x="559805" y="1002738"/>
            <a:ext cx="8229600" cy="735034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accent4"/>
                </a:solidFill>
                <a:latin typeface="Ubuntu"/>
                <a:cs typeface="Ubuntu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818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n°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231E57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221E55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47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708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1296137"/>
            <a:ext cx="6216131" cy="459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E0AD00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5" name="Image 14" descr="fb2015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05" y="887383"/>
            <a:ext cx="285475" cy="285475"/>
          </a:xfrm>
          <a:prstGeom prst="rect">
            <a:avLst/>
          </a:prstGeom>
        </p:spPr>
      </p:pic>
      <p:pic>
        <p:nvPicPr>
          <p:cNvPr id="16" name="Image 15" descr="tw2015v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405" y="887383"/>
            <a:ext cx="285475" cy="285475"/>
          </a:xfrm>
          <a:prstGeom prst="rect">
            <a:avLst/>
          </a:prstGeom>
        </p:spPr>
      </p:pic>
      <p:sp>
        <p:nvSpPr>
          <p:cNvPr id="17" name="ZoneTexte 16"/>
          <p:cNvSpPr txBox="1"/>
          <p:nvPr userDrawn="1"/>
        </p:nvSpPr>
        <p:spPr>
          <a:xfrm>
            <a:off x="-29332" y="6587750"/>
            <a:ext cx="193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100" b="1" i="1" dirty="0" smtClean="0">
                <a:solidFill>
                  <a:srgbClr val="E0AD00"/>
                </a:solidFill>
                <a:latin typeface="Calibri"/>
              </a:rPr>
              <a:t>Retrouvez-nous sur </a:t>
            </a:r>
            <a:r>
              <a:rPr lang="fr-FR" sz="1100" dirty="0" err="1" smtClean="0">
                <a:solidFill>
                  <a:srgbClr val="E0AD00"/>
                </a:solidFill>
                <a:latin typeface="Calibri"/>
              </a:rPr>
              <a:t>anact.fr</a:t>
            </a:r>
            <a:endParaRPr lang="fr-FR" sz="1100" dirty="0">
              <a:solidFill>
                <a:srgbClr val="E0AD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n° de chapitr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91680" y="2615199"/>
            <a:ext cx="5711005" cy="13736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0" i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Titre de chapitre</a:t>
            </a:r>
            <a:endParaRPr lang="fr-FR" dirty="0"/>
          </a:p>
        </p:txBody>
      </p:sp>
      <p:sp>
        <p:nvSpPr>
          <p:cNvPr id="4" name="Espace réservé du texte 11"/>
          <p:cNvSpPr>
            <a:spLocks noGrp="1"/>
          </p:cNvSpPr>
          <p:nvPr>
            <p:ph type="body" sz="quarter" idx="10" hasCustomPrompt="1"/>
          </p:nvPr>
        </p:nvSpPr>
        <p:spPr>
          <a:xfrm>
            <a:off x="8464550" y="2614613"/>
            <a:ext cx="587375" cy="1450975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6000" b="0" i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#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430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2" y="2629973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imperdiet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1296137"/>
            <a:ext cx="6216131" cy="45964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baseline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874838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E94E24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</a:t>
            </a:r>
            <a:endParaRPr lang="fr-FR" dirty="0"/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722313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-29332" y="6587750"/>
            <a:ext cx="193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1100" b="1" i="1" dirty="0" smtClean="0">
                <a:solidFill>
                  <a:srgbClr val="E94E24"/>
                </a:solidFill>
                <a:latin typeface="Calibri"/>
              </a:rPr>
              <a:t>Retrouvez-nous sur </a:t>
            </a:r>
            <a:r>
              <a:rPr lang="fr-FR" sz="1100" dirty="0" err="1" smtClean="0">
                <a:solidFill>
                  <a:srgbClr val="E94E24"/>
                </a:solidFill>
                <a:latin typeface="Calibri"/>
              </a:rPr>
              <a:t>anact.fr</a:t>
            </a:r>
            <a:endParaRPr lang="fr-FR" sz="1100" dirty="0">
              <a:solidFill>
                <a:srgbClr val="E94E24"/>
              </a:solidFill>
              <a:latin typeface="Calibri"/>
            </a:endParaRPr>
          </a:p>
        </p:txBody>
      </p:sp>
      <p:pic>
        <p:nvPicPr>
          <p:cNvPr id="14" name="Image 13" descr="fb2015.pn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305" y="887383"/>
            <a:ext cx="285475" cy="285475"/>
          </a:xfrm>
          <a:prstGeom prst="rect">
            <a:avLst/>
          </a:prstGeom>
        </p:spPr>
      </p:pic>
      <p:pic>
        <p:nvPicPr>
          <p:cNvPr id="15" name="Image 14" descr="tw2015v2.pn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9405" y="887383"/>
            <a:ext cx="285475" cy="28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9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0823" y="59037"/>
            <a:ext cx="8962082" cy="421057"/>
          </a:xfrm>
          <a:prstGeom prst="rect">
            <a:avLst/>
          </a:prstGeom>
          <a:noFill/>
        </p:spPr>
        <p:txBody>
          <a:bodyPr lIns="79932" tIns="39964" rIns="79932" bIns="39964"/>
          <a:lstStyle>
            <a:lvl1pPr algn="ctr">
              <a:defRPr sz="2400" b="1" baseline="0">
                <a:solidFill>
                  <a:srgbClr val="FF5800"/>
                </a:solidFill>
                <a:latin typeface="Calibri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1403648" y="620688"/>
            <a:ext cx="6264696" cy="0"/>
          </a:xfrm>
          <a:prstGeom prst="line">
            <a:avLst/>
          </a:prstGeom>
          <a:ln w="28575">
            <a:solidFill>
              <a:srgbClr val="FF5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ARACTcentre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6240304"/>
            <a:ext cx="610343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830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801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15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C83D9D78-4BF6-BA46-880A-8F8EDE709ED0}" type="slidenum">
              <a:rPr lang="fr-FR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004549" y="2623017"/>
            <a:ext cx="7111140" cy="2286188"/>
          </a:xfrm>
          <a:prstGeom prst="rect">
            <a:avLst/>
          </a:prstGeom>
        </p:spPr>
        <p:txBody>
          <a:bodyPr anchor="t"/>
          <a:lstStyle>
            <a:lvl1pPr marL="284400" indent="-2124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 lang="fr-FR" sz="1400" smtClean="0">
                <a:solidFill>
                  <a:srgbClr val="59595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. Sed non </a:t>
            </a:r>
            <a:r>
              <a:rPr lang="fr-FR" dirty="0" err="1" smtClean="0"/>
              <a:t>lectus</a:t>
            </a:r>
            <a:r>
              <a:rPr lang="fr-FR" dirty="0" smtClean="0"/>
              <a:t> id </a:t>
            </a:r>
            <a:r>
              <a:rPr lang="fr-FR" dirty="0" err="1" smtClean="0"/>
              <a:t>purus</a:t>
            </a:r>
            <a:r>
              <a:rPr lang="fr-FR" dirty="0" smtClean="0"/>
              <a:t> </a:t>
            </a:r>
            <a:r>
              <a:rPr lang="fr-FR" dirty="0" err="1" smtClean="0"/>
              <a:t>accumsan</a:t>
            </a:r>
            <a:r>
              <a:rPr lang="fr-FR" dirty="0" smtClean="0"/>
              <a:t> </a:t>
            </a:r>
            <a:r>
              <a:rPr lang="fr-FR" dirty="0" err="1" smtClean="0"/>
              <a:t>condimentum</a:t>
            </a:r>
            <a:r>
              <a:rPr lang="fr-FR" dirty="0" smtClean="0"/>
              <a:t> </a:t>
            </a:r>
            <a:r>
              <a:rPr lang="fr-FR" dirty="0" err="1" smtClean="0"/>
              <a:t>vel</a:t>
            </a:r>
            <a:r>
              <a:rPr lang="fr-FR" dirty="0" smtClean="0"/>
              <a:t> in sem.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 </a:t>
            </a:r>
            <a:r>
              <a:rPr lang="fr-FR" dirty="0" err="1" smtClean="0"/>
              <a:t>molestie</a:t>
            </a:r>
            <a:r>
              <a:rPr lang="fr-FR" dirty="0" smtClean="0"/>
              <a:t> </a:t>
            </a:r>
            <a:r>
              <a:rPr lang="fr-FR" dirty="0" err="1" smtClean="0"/>
              <a:t>aliquam</a:t>
            </a:r>
            <a:r>
              <a:rPr lang="fr-FR" dirty="0" smtClean="0"/>
              <a:t> et </a:t>
            </a:r>
            <a:r>
              <a:rPr lang="fr-FR" dirty="0" err="1" smtClean="0"/>
              <a:t>ac</a:t>
            </a:r>
            <a:r>
              <a:rPr lang="fr-FR" dirty="0" smtClean="0"/>
              <a:t>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Morbi</a:t>
            </a:r>
            <a:r>
              <a:rPr lang="fr-FR" dirty="0" smtClean="0"/>
              <a:t> </a:t>
            </a:r>
            <a:r>
              <a:rPr lang="fr-FR" dirty="0" err="1" smtClean="0"/>
              <a:t>ullamcorper</a:t>
            </a:r>
            <a:r>
              <a:rPr lang="fr-FR" dirty="0" smtClean="0"/>
              <a:t> pretium </a:t>
            </a:r>
            <a:r>
              <a:rPr lang="fr-FR" dirty="0" err="1" smtClean="0"/>
              <a:t>mauris</a:t>
            </a:r>
            <a:r>
              <a:rPr lang="fr-FR" dirty="0" smtClean="0"/>
              <a:t> at. </a:t>
            </a:r>
          </a:p>
          <a:p>
            <a:endParaRPr lang="fr-FR" dirty="0" smtClean="0"/>
          </a:p>
          <a:p>
            <a:r>
              <a:rPr lang="fr-FR" dirty="0" err="1" smtClean="0"/>
              <a:t>Proin</a:t>
            </a:r>
            <a:r>
              <a:rPr lang="fr-FR" dirty="0" smtClean="0"/>
              <a:t> </a:t>
            </a:r>
            <a:r>
              <a:rPr lang="fr-FR" dirty="0" err="1" smtClean="0"/>
              <a:t>posuere</a:t>
            </a:r>
            <a:r>
              <a:rPr lang="fr-FR" dirty="0" smtClean="0"/>
              <a:t> </a:t>
            </a:r>
            <a:r>
              <a:rPr lang="fr-FR" dirty="0" err="1" smtClean="0"/>
              <a:t>tempus</a:t>
            </a:r>
            <a:r>
              <a:rPr lang="fr-FR" dirty="0" smtClean="0"/>
              <a:t> diam, et </a:t>
            </a:r>
            <a:r>
              <a:rPr lang="fr-FR" dirty="0" err="1" smtClean="0"/>
              <a:t>sagittis</a:t>
            </a:r>
            <a:r>
              <a:rPr lang="fr-FR" dirty="0" smtClean="0"/>
              <a:t> magna </a:t>
            </a:r>
            <a:r>
              <a:rPr lang="fr-FR" dirty="0" err="1" smtClean="0"/>
              <a:t>aliquet</a:t>
            </a:r>
            <a:r>
              <a:rPr lang="fr-FR" dirty="0" smtClean="0"/>
              <a:t> a. Suspendisse </a:t>
            </a:r>
            <a:r>
              <a:rPr lang="fr-FR" dirty="0" err="1" smtClean="0"/>
              <a:t>pulvinar</a:t>
            </a:r>
            <a:r>
              <a:rPr lang="fr-FR" dirty="0" smtClean="0"/>
              <a:t> </a:t>
            </a:r>
            <a:r>
              <a:rPr lang="fr-FR" dirty="0" err="1" smtClean="0"/>
              <a:t>sem</a:t>
            </a:r>
            <a:r>
              <a:rPr lang="fr-FR" dirty="0" smtClean="0"/>
              <a:t> </a:t>
            </a:r>
            <a:r>
              <a:rPr lang="fr-FR" dirty="0" err="1" smtClean="0"/>
              <a:t>eget</a:t>
            </a:r>
            <a:r>
              <a:rPr lang="fr-FR" dirty="0" smtClean="0"/>
              <a:t> </a:t>
            </a:r>
            <a:r>
              <a:rPr lang="fr-FR" dirty="0" err="1" smtClean="0"/>
              <a:t>turpis</a:t>
            </a:r>
            <a:r>
              <a:rPr lang="fr-FR" dirty="0" smtClean="0"/>
              <a:t> </a:t>
            </a:r>
            <a:r>
              <a:rPr lang="fr-FR" dirty="0" err="1" smtClean="0"/>
              <a:t>placerat</a:t>
            </a:r>
            <a:r>
              <a:rPr lang="fr-FR" dirty="0" smtClean="0"/>
              <a:t>, </a:t>
            </a:r>
            <a:r>
              <a:rPr lang="fr-FR" dirty="0" err="1" smtClean="0"/>
              <a:t>rhoncus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. </a:t>
            </a:r>
            <a:r>
              <a:rPr lang="fr-FR" dirty="0" err="1" smtClean="0"/>
              <a:t>Donec</a:t>
            </a:r>
            <a:r>
              <a:rPr lang="fr-FR" dirty="0" smtClean="0"/>
              <a:t> </a:t>
            </a:r>
            <a:r>
              <a:rPr lang="fr-FR" dirty="0" err="1" smtClean="0"/>
              <a:t>convallis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vitae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 </a:t>
            </a:r>
            <a:r>
              <a:rPr lang="fr-FR" dirty="0" err="1" smtClean="0"/>
              <a:t>auctor</a:t>
            </a:r>
            <a:r>
              <a:rPr lang="fr-FR" dirty="0" smtClean="0"/>
              <a:t> </a:t>
            </a:r>
            <a:r>
              <a:rPr lang="fr-FR" dirty="0" err="1" smtClean="0"/>
              <a:t>iaculis</a:t>
            </a:r>
            <a:r>
              <a:rPr lang="fr-FR" dirty="0" smtClean="0"/>
              <a:t>. </a:t>
            </a:r>
            <a:r>
              <a:rPr lang="fr-FR" dirty="0" err="1" smtClean="0"/>
              <a:t>Vivamus</a:t>
            </a:r>
            <a:r>
              <a:rPr lang="fr-FR" dirty="0" smtClean="0"/>
              <a:t> </a:t>
            </a:r>
            <a:r>
              <a:rPr lang="fr-FR" dirty="0" err="1" smtClean="0"/>
              <a:t>hendrerit</a:t>
            </a:r>
            <a:r>
              <a:rPr lang="fr-FR" dirty="0" smtClean="0"/>
              <a:t> </a:t>
            </a:r>
            <a:r>
              <a:rPr lang="fr-FR" dirty="0" err="1" smtClean="0"/>
              <a:t>volutpat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, ut </a:t>
            </a:r>
            <a:r>
              <a:rPr lang="fr-FR" dirty="0" err="1" smtClean="0"/>
              <a:t>euismod</a:t>
            </a:r>
            <a:r>
              <a:rPr lang="fr-FR" dirty="0" smtClean="0"/>
              <a:t> </a:t>
            </a:r>
            <a:r>
              <a:rPr lang="fr-FR" dirty="0" err="1" smtClean="0"/>
              <a:t>augue</a:t>
            </a:r>
            <a:r>
              <a:rPr lang="fr-FR" dirty="0" smtClean="0"/>
              <a:t> </a:t>
            </a:r>
            <a:r>
              <a:rPr lang="fr-FR" dirty="0" err="1" smtClean="0"/>
              <a:t>congue</a:t>
            </a:r>
            <a:r>
              <a:rPr lang="fr-FR" dirty="0" smtClean="0"/>
              <a:t> </a:t>
            </a:r>
            <a:r>
              <a:rPr lang="fr-FR" dirty="0" err="1" smtClean="0"/>
              <a:t>mattis</a:t>
            </a:r>
            <a:r>
              <a:rPr lang="fr-FR" dirty="0" smtClean="0"/>
              <a:t>. </a:t>
            </a:r>
            <a:r>
              <a:rPr lang="fr-FR" dirty="0" err="1" smtClean="0"/>
              <a:t>Phasellus</a:t>
            </a:r>
            <a:r>
              <a:rPr lang="fr-FR" dirty="0" smtClean="0"/>
              <a:t> </a:t>
            </a:r>
            <a:r>
              <a:rPr lang="fr-FR" dirty="0" err="1" smtClean="0"/>
              <a:t>eros</a:t>
            </a:r>
            <a:r>
              <a:rPr lang="fr-FR" dirty="0" smtClean="0"/>
              <a:t> </a:t>
            </a:r>
            <a:r>
              <a:rPr lang="fr-FR" dirty="0" err="1" smtClean="0"/>
              <a:t>lacus</a:t>
            </a:r>
            <a:r>
              <a:rPr lang="fr-FR" dirty="0" smtClean="0"/>
              <a:t>, </a:t>
            </a:r>
            <a:r>
              <a:rPr lang="fr-FR" dirty="0" err="1" smtClean="0"/>
              <a:t>tempor</a:t>
            </a:r>
            <a:r>
              <a:rPr lang="fr-FR" dirty="0" smtClean="0"/>
              <a:t> in massa id, </a:t>
            </a:r>
            <a:r>
              <a:rPr lang="fr-FR" dirty="0" err="1" smtClean="0"/>
              <a:t>tempus</a:t>
            </a:r>
            <a:r>
              <a:rPr lang="fr-FR" dirty="0" smtClean="0"/>
              <a:t> </a:t>
            </a:r>
            <a:r>
              <a:rPr lang="fr-FR" dirty="0" err="1" smtClean="0"/>
              <a:t>laoreet</a:t>
            </a:r>
            <a:r>
              <a:rPr lang="fr-FR" dirty="0" smtClean="0"/>
              <a:t> </a:t>
            </a:r>
            <a:r>
              <a:rPr lang="fr-FR" dirty="0" err="1" smtClean="0"/>
              <a:t>metus</a:t>
            </a:r>
            <a:r>
              <a:rPr lang="fr-FR" dirty="0" smtClean="0"/>
              <a:t>. 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004549" y="1296137"/>
            <a:ext cx="7111139" cy="45964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 b="0" i="0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fr-FR" dirty="0" smtClean="0"/>
              <a:t>Titre de la page</a:t>
            </a:r>
            <a:endParaRPr lang="fr-FR" dirty="0"/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04549" y="1871195"/>
            <a:ext cx="7110412" cy="657225"/>
          </a:xfrm>
          <a:prstGeom prst="rect">
            <a:avLst/>
          </a:prstGeom>
        </p:spPr>
        <p:txBody>
          <a:bodyPr vert="horz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 i="1" baseline="0">
                <a:solidFill>
                  <a:srgbClr val="28B8CE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magna.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4549" y="5019798"/>
            <a:ext cx="7110412" cy="1270122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1400" b="0" kern="1200" dirty="0" smtClean="0">
                <a:solidFill>
                  <a:srgbClr val="595959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 </a:t>
            </a:r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dolore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lectus</a:t>
            </a:r>
            <a:r>
              <a:rPr lang="fr-FR" dirty="0" smtClean="0"/>
              <a:t> non </a:t>
            </a:r>
            <a:r>
              <a:rPr lang="fr-FR" dirty="0" err="1" smtClean="0"/>
              <a:t>Donec</a:t>
            </a:r>
            <a:r>
              <a:rPr lang="fr-FR" dirty="0" smtClean="0"/>
              <a:t> est </a:t>
            </a:r>
            <a:r>
              <a:rPr lang="fr-FR" dirty="0" err="1" smtClean="0"/>
              <a:t>purus</a:t>
            </a:r>
            <a:r>
              <a:rPr lang="fr-FR" dirty="0" smtClean="0"/>
              <a:t>, </a:t>
            </a:r>
            <a:r>
              <a:rPr lang="fr-FR" dirty="0" err="1" smtClean="0"/>
              <a:t>sodales</a:t>
            </a:r>
            <a:r>
              <a:rPr lang="fr-FR" dirty="0" smtClean="0"/>
              <a:t> nec </a:t>
            </a:r>
            <a:r>
              <a:rPr lang="fr-FR" dirty="0" err="1" smtClean="0"/>
              <a:t>venenatis</a:t>
            </a:r>
            <a:r>
              <a:rPr lang="fr-FR" dirty="0" smtClean="0"/>
              <a:t> in, </a:t>
            </a:r>
            <a:r>
              <a:rPr lang="fr-FR" dirty="0" err="1" smtClean="0"/>
              <a:t>varius</a:t>
            </a:r>
            <a:r>
              <a:rPr lang="fr-FR" dirty="0" smtClean="0"/>
              <a:t> in ante. Suspendisse eu magna eu </a:t>
            </a:r>
            <a:r>
              <a:rPr lang="fr-FR" dirty="0" err="1" smtClean="0"/>
              <a:t>felis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84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2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1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62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6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42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40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4D30-A841-9544-BC46-553B2F5C756B}" type="datetimeFigureOut">
              <a:rPr lang="fr-FR" smtClean="0"/>
              <a:t>23/02/18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6224-5E82-BF4E-A83C-DCAE4E494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7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49256" y="807733"/>
            <a:ext cx="444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defTabSz="457200"/>
            <a:fld id="{2D1D393F-DF25-ED46-BAE6-2468C4054374}" type="slidenum">
              <a:rPr lang="fr-FR" smtClean="0">
                <a:solidFill>
                  <a:prstClr val="white"/>
                </a:solidFill>
                <a:latin typeface="Calibri"/>
              </a:rPr>
              <a:pPr defTabSz="457200"/>
              <a:t>‹#›</a:t>
            </a:fld>
            <a:endParaRPr lang="fr-FR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59835" y="1912171"/>
            <a:ext cx="8229600" cy="414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itre 5"/>
          <p:cNvSpPr>
            <a:spLocks noGrp="1"/>
          </p:cNvSpPr>
          <p:nvPr>
            <p:ph type="title"/>
          </p:nvPr>
        </p:nvSpPr>
        <p:spPr>
          <a:xfrm>
            <a:off x="559835" y="1018924"/>
            <a:ext cx="8229600" cy="725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8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Ubuntu"/>
          <a:ea typeface="+mj-ea"/>
          <a:cs typeface="Ubuntu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20"/>
        </a:buBlip>
        <a:defRPr sz="1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Ø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image" Target="../media/image26.png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8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Image 5" descr="PRSTpl_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58" y="4010619"/>
            <a:ext cx="1787882" cy="7559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36148" y="4905096"/>
            <a:ext cx="2371275" cy="4001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Une</a:t>
            </a:r>
            <a:r>
              <a:rPr lang="fr-FR" sz="2000" dirty="0">
                <a:solidFill>
                  <a:srgbClr val="183669"/>
                </a:solidFill>
              </a:rPr>
              <a:t> </a:t>
            </a:r>
            <a:r>
              <a:rPr lang="fr-FR" dirty="0" smtClean="0">
                <a:solidFill>
                  <a:srgbClr val="183669"/>
                </a:solidFill>
              </a:rPr>
              <a:t>production</a:t>
            </a:r>
            <a:endParaRPr lang="fr-FR" sz="2000" dirty="0">
              <a:solidFill>
                <a:srgbClr val="183669"/>
              </a:solidFill>
            </a:endParaRPr>
          </a:p>
        </p:txBody>
      </p:sp>
      <p:pic>
        <p:nvPicPr>
          <p:cNvPr id="8" name="Image 7" descr="Logo_Panton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0" y="4858851"/>
            <a:ext cx="874122" cy="43199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53350" y="1482994"/>
            <a:ext cx="4412832" cy="138499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3600" dirty="0">
              <a:solidFill>
                <a:srgbClr val="1F497D"/>
              </a:solidFill>
              <a:latin typeface="Ubuntu"/>
              <a:cs typeface="Ubuntu"/>
            </a:endParaRPr>
          </a:p>
          <a:p>
            <a:pPr algn="ctr"/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  <p:pic>
        <p:nvPicPr>
          <p:cNvPr id="10" name="Image 9" descr="logoqv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052" y="1771154"/>
            <a:ext cx="1759857" cy="15442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406270" y="4170789"/>
            <a:ext cx="3201152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Sur une idée des partenaires du</a:t>
            </a:r>
            <a:endParaRPr lang="fr-FR" dirty="0">
              <a:solidFill>
                <a:srgbClr val="183669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" y="1325541"/>
            <a:ext cx="91440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Arial Rounded MT Bold"/>
              </a:rPr>
              <a:t>La série web de 2017 à 2020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728770" y="5670180"/>
            <a:ext cx="1878652" cy="36933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fr-FR" dirty="0" smtClean="0">
                <a:solidFill>
                  <a:srgbClr val="183669"/>
                </a:solidFill>
              </a:rPr>
              <a:t>Avec le soutien de</a:t>
            </a:r>
            <a:endParaRPr lang="fr-FR" dirty="0">
              <a:solidFill>
                <a:srgbClr val="183669"/>
              </a:solidFill>
            </a:endParaRPr>
          </a:p>
        </p:txBody>
      </p:sp>
      <p:pic>
        <p:nvPicPr>
          <p:cNvPr id="15" name="Image 14" descr="BM_prefet2010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50" y="5490972"/>
            <a:ext cx="814452" cy="1044000"/>
          </a:xfrm>
          <a:prstGeom prst="rect">
            <a:avLst/>
          </a:prstGeom>
        </p:spPr>
      </p:pic>
      <p:pic>
        <p:nvPicPr>
          <p:cNvPr id="16" name="Image 15" descr="RVB-PDL_Institutionnel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4" y="5715562"/>
            <a:ext cx="1387629" cy="395998"/>
          </a:xfrm>
          <a:prstGeom prst="rect">
            <a:avLst/>
          </a:prstGeom>
        </p:spPr>
      </p:pic>
      <p:pic>
        <p:nvPicPr>
          <p:cNvPr id="3" name="Image 2" descr="logo_agence_anact_quadri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47" y="4813728"/>
            <a:ext cx="971609" cy="71999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" y="3206823"/>
            <a:ext cx="9144000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Arial Rounded MT Bold"/>
              </a:rPr>
              <a:t>pour comprendre et agir sur la qualité de vie au travail</a:t>
            </a:r>
          </a:p>
        </p:txBody>
      </p:sp>
    </p:spTree>
    <p:extLst>
      <p:ext uri="{BB962C8B-B14F-4D97-AF65-F5344CB8AC3E}">
        <p14:creationId xmlns:p14="http://schemas.microsoft.com/office/powerpoint/2010/main" val="202827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399225" y="1433013"/>
            <a:ext cx="5152572" cy="138499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3600" dirty="0">
              <a:solidFill>
                <a:srgbClr val="1F497D"/>
              </a:solidFill>
              <a:latin typeface="Ubuntu"/>
              <a:cs typeface="Ubuntu"/>
            </a:endParaRPr>
          </a:p>
          <a:p>
            <a:pPr algn="ctr"/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</a:t>
            </a:r>
            <a:r>
              <a:rPr lang="fr-FR" sz="3600" dirty="0">
                <a:solidFill>
                  <a:srgbClr val="1F497D"/>
                </a:solidFill>
                <a:latin typeface="Ubuntu"/>
                <a:cs typeface="Ubuntu"/>
              </a:rPr>
              <a:t> </a:t>
            </a:r>
            <a:r>
              <a:rPr lang="fr-FR" sz="4800" dirty="0">
                <a:solidFill>
                  <a:srgbClr val="183669"/>
                </a:solidFill>
                <a:latin typeface="Arial Rounded MT Bold"/>
                <a:cs typeface="Arial Rounded MT Bold"/>
              </a:rPr>
              <a:t>¼ d’heure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90797" y="3485543"/>
            <a:ext cx="6984999" cy="113876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Saison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2 </a:t>
            </a:r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–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Episode </a:t>
            </a:r>
            <a:r>
              <a:rPr lang="fr-FR" sz="3200" dirty="0" smtClean="0">
                <a:solidFill>
                  <a:srgbClr val="35ABC3"/>
                </a:solidFill>
                <a:latin typeface="Ubuntu"/>
                <a:cs typeface="Ubuntu"/>
              </a:rPr>
              <a:t>4</a:t>
            </a:r>
            <a:endParaRPr lang="fr-FR" sz="1100" dirty="0">
              <a:solidFill>
                <a:srgbClr val="35ABC3"/>
              </a:solidFill>
              <a:latin typeface="Ubuntu"/>
              <a:cs typeface="Ubuntu"/>
            </a:endParaRPr>
          </a:p>
          <a:p>
            <a:pPr algn="ctr"/>
            <a:r>
              <a:rPr lang="fr-FR" sz="3600" b="1" dirty="0" smtClean="0">
                <a:solidFill>
                  <a:srgbClr val="35ABC3"/>
                </a:solidFill>
                <a:latin typeface="Ubuntu"/>
                <a:cs typeface="Ubuntu"/>
              </a:rPr>
              <a:t>Zoom sur l’étape </a:t>
            </a:r>
            <a:r>
              <a:rPr lang="fr-FR" sz="3600" b="1" dirty="0" smtClean="0">
                <a:solidFill>
                  <a:srgbClr val="35ABC3"/>
                </a:solidFill>
                <a:latin typeface="Ubuntu"/>
                <a:cs typeface="Ubuntu"/>
              </a:rPr>
              <a:t>2</a:t>
            </a:r>
            <a:endParaRPr lang="fr-FR" sz="36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7" y="1762440"/>
            <a:ext cx="1759857" cy="1544299"/>
          </a:xfrm>
          <a:prstGeom prst="rect">
            <a:avLst/>
          </a:prstGeom>
        </p:spPr>
      </p:pic>
      <p:pic>
        <p:nvPicPr>
          <p:cNvPr id="10" name="Image 9" descr="interrog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407" y="2768741"/>
            <a:ext cx="1814851" cy="194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3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3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841185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Les 4 étapes de la démarche !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2021" y="3261460"/>
            <a:ext cx="1867215" cy="1094700"/>
          </a:xfrm>
          <a:prstGeom prst="roundRect">
            <a:avLst/>
          </a:prstGeom>
          <a:solidFill>
            <a:srgbClr val="0BACC6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Définir  le cadre et le processus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493484" y="3261460"/>
            <a:ext cx="1975856" cy="1094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600" b="1" dirty="0" smtClean="0">
                <a:solidFill>
                  <a:prstClr val="white"/>
                </a:solidFill>
                <a:latin typeface="Calibri"/>
              </a:rPr>
              <a:t>Ancrer la  QVT dans l’opérationnel: projet, fonctionnement</a:t>
            </a:r>
            <a:r>
              <a:rPr lang="is-IS" sz="1600" b="1" dirty="0" smtClean="0">
                <a:solidFill>
                  <a:prstClr val="white"/>
                </a:solidFill>
                <a:latin typeface="Calibri"/>
              </a:rPr>
              <a:t>…</a:t>
            </a:r>
            <a:endParaRPr lang="fr-FR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6790733" y="3261460"/>
            <a:ext cx="1975856" cy="1094700"/>
          </a:xfrm>
          <a:prstGeom prst="roundRect">
            <a:avLst/>
          </a:prstGeom>
          <a:solidFill>
            <a:srgbClr val="D6D70A"/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Transmettre les apprentissages </a:t>
            </a:r>
            <a:endParaRPr lang="fr-FR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58" y="4675599"/>
            <a:ext cx="1334072" cy="113759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161" y="4673203"/>
            <a:ext cx="1338864" cy="113999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32021" y="5845110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0BACC6"/>
                </a:solidFill>
                <a:latin typeface="Arial Black"/>
                <a:cs typeface="Arial Black"/>
              </a:rPr>
              <a:t>Système d’acteurs </a:t>
            </a:r>
            <a:endParaRPr lang="fr-FR" sz="1600" dirty="0">
              <a:solidFill>
                <a:srgbClr val="0BACC6"/>
              </a:solidFill>
              <a:latin typeface="Arial Black"/>
              <a:cs typeface="Arial Black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93484" y="5876469"/>
            <a:ext cx="2121789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Expérimentation</a:t>
            </a:r>
          </a:p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Avec Evaluation embarquée </a:t>
            </a:r>
            <a:endParaRPr lang="fr-FR" sz="1600" dirty="0">
              <a:solidFill>
                <a:srgbClr val="E94E24"/>
              </a:solidFill>
              <a:latin typeface="Arial Black"/>
              <a:cs typeface="Arial Black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861282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Transfert</a:t>
            </a:r>
            <a:r>
              <a:rPr lang="fr-FR" sz="1600" dirty="0" smtClean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lang="fr-FR" sz="1600" dirty="0" smtClean="0">
                <a:solidFill>
                  <a:srgbClr val="D6D70A"/>
                </a:solidFill>
                <a:latin typeface="Arial Black"/>
                <a:cs typeface="Arial Black"/>
              </a:rPr>
              <a:t>&amp; Diffusion</a:t>
            </a:r>
            <a:endParaRPr lang="fr-FR" sz="1600" dirty="0">
              <a:solidFill>
                <a:srgbClr val="D6D70A"/>
              </a:solidFill>
              <a:latin typeface="Arial Black"/>
              <a:cs typeface="Arial Black"/>
            </a:endParaRPr>
          </a:p>
        </p:txBody>
      </p:sp>
      <p:sp>
        <p:nvSpPr>
          <p:cNvPr id="27" name="Corde 26"/>
          <p:cNvSpPr/>
          <p:nvPr/>
        </p:nvSpPr>
        <p:spPr>
          <a:xfrm rot="5400000">
            <a:off x="286430" y="1996005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2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29" name="Corde 28"/>
          <p:cNvSpPr/>
          <p:nvPr/>
        </p:nvSpPr>
        <p:spPr>
          <a:xfrm rot="5400000">
            <a:off x="4578796" y="1966630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4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30" name="Corde 29"/>
          <p:cNvSpPr/>
          <p:nvPr/>
        </p:nvSpPr>
        <p:spPr>
          <a:xfrm rot="5400000">
            <a:off x="6901303" y="196764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rgbClr val="D6D70A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2316418" y="2061734"/>
            <a:ext cx="2004075" cy="4422976"/>
            <a:chOff x="2316418" y="2061734"/>
            <a:chExt cx="2004075" cy="4422976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2319763" y="3261460"/>
              <a:ext cx="1915821" cy="10947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fr-FR" b="1" dirty="0">
                  <a:solidFill>
                    <a:prstClr val="white"/>
                  </a:solidFill>
                  <a:latin typeface="Calibri"/>
                </a:rPr>
                <a:t>Identifier les thématiques QVT</a:t>
              </a:r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2151" y="4649120"/>
              <a:ext cx="1387030" cy="1164074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2431729" y="5899934"/>
              <a:ext cx="174336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fr-FR" sz="1600" dirty="0" smtClean="0">
                  <a:solidFill>
                    <a:srgbClr val="B91267"/>
                  </a:solidFill>
                  <a:latin typeface="Arial Black"/>
                  <a:cs typeface="Arial Black"/>
                </a:rPr>
                <a:t>Parler du travail</a:t>
              </a:r>
              <a:endParaRPr lang="fr-FR" sz="1600" dirty="0">
                <a:solidFill>
                  <a:srgbClr val="B91267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28" name="Corde 27"/>
            <p:cNvSpPr/>
            <p:nvPr/>
          </p:nvSpPr>
          <p:spPr>
            <a:xfrm rot="5400000">
              <a:off x="2442448" y="1976422"/>
              <a:ext cx="1727493" cy="1898118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chemeClr val="accent3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ZoneTexte 30"/>
            <p:cNvSpPr txBox="1"/>
            <p:nvPr/>
          </p:nvSpPr>
          <p:spPr>
            <a:xfrm>
              <a:off x="2316418" y="2672595"/>
              <a:ext cx="20040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fr-FR" b="1" dirty="0" smtClean="0">
                  <a:solidFill>
                    <a:prstClr val="white"/>
                  </a:solidFill>
                  <a:latin typeface="Calibri"/>
                </a:rPr>
                <a:t>2-DIAGNOSTIQUER</a:t>
              </a:r>
            </a:p>
            <a:p>
              <a:pPr defTabSz="457200"/>
              <a:endParaRPr lang="fr-FR" dirty="0">
                <a:solidFill>
                  <a:srgbClr val="312B6B"/>
                </a:solidFill>
                <a:latin typeface="Calibri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876" y="4709350"/>
            <a:ext cx="1087893" cy="113576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34210" y="256409"/>
            <a:ext cx="6924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Rappel :</a:t>
            </a:r>
            <a:endParaRPr lang="fr-FR" sz="3200" b="1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18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4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06330" y="3261460"/>
            <a:ext cx="1915821" cy="10947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>
                <a:solidFill>
                  <a:prstClr val="white"/>
                </a:solidFill>
                <a:latin typeface="Calibri"/>
              </a:rPr>
              <a:t>Identifier les thématiques QVT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699" y="4608393"/>
            <a:ext cx="1387030" cy="116407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78784" y="5899934"/>
            <a:ext cx="17433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B91267"/>
                </a:solidFill>
                <a:latin typeface="Arial Black"/>
                <a:cs typeface="Arial Black"/>
              </a:rPr>
              <a:t>Parler du travail</a:t>
            </a:r>
            <a:endParaRPr lang="fr-FR" sz="1600" dirty="0">
              <a:solidFill>
                <a:srgbClr val="B91267"/>
              </a:solidFill>
              <a:latin typeface="Arial Black"/>
              <a:cs typeface="Arial Blac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5579" y="2699514"/>
            <a:ext cx="1151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1-CADRER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28" name="Corde 27"/>
          <p:cNvSpPr/>
          <p:nvPr/>
        </p:nvSpPr>
        <p:spPr>
          <a:xfrm rot="5400000">
            <a:off x="809345" y="1976422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3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ZoneTexte 30"/>
          <p:cNvSpPr txBox="1"/>
          <p:nvPr/>
        </p:nvSpPr>
        <p:spPr>
          <a:xfrm>
            <a:off x="724032" y="2690951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2-DIAGNOSTIQUER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985088" y="2690951"/>
            <a:ext cx="1566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4-PÉRENNISER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052459" y="2140168"/>
            <a:ext cx="59093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Faire l’inventaire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Évaluer cet inventaire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Prioriser quelques pistes pour 2018</a:t>
            </a:r>
          </a:p>
          <a:p>
            <a:pPr marL="342900" indent="-342900">
              <a:buFont typeface="Wingdings" charset="2"/>
              <a:buChar char="ü"/>
            </a:pPr>
            <a:r>
              <a:rPr lang="fr-FR" sz="2400" dirty="0" smtClean="0"/>
              <a:t>Organiser l’expérimentation sur les pistes retenues en concertation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smtClean="0">
                <a:solidFill>
                  <a:srgbClr val="FF6600"/>
                </a:solidFill>
              </a:rPr>
              <a:t>Rédiger un plan d’expérimentation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89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D393F-DF25-ED46-BAE6-2468C4054374}" type="slidenum">
              <a:rPr lang="fr-FR" smtClean="0">
                <a:solidFill>
                  <a:prstClr val="white"/>
                </a:solidFill>
              </a:rPr>
              <a:pPr/>
              <a:t>5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0454" y="1364030"/>
            <a:ext cx="8229600" cy="735034"/>
          </a:xfrm>
        </p:spPr>
        <p:txBody>
          <a:bodyPr/>
          <a:lstStyle/>
          <a:p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ZOOM sur l’étape </a:t>
            </a:r>
            <a:r>
              <a:rPr lang="fr-FR" dirty="0" smtClean="0">
                <a:latin typeface="Helvetica" charset="0"/>
                <a:ea typeface="Helvetica" charset="0"/>
                <a:cs typeface="Helvetica" charset="0"/>
              </a:rPr>
              <a:t>3</a:t>
            </a:r>
            <a:endParaRPr lang="fr-FR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4210" y="256409"/>
            <a:ext cx="6924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Prochain </a:t>
            </a:r>
            <a:r>
              <a:rPr lang="fr-FR" sz="3200" b="1" dirty="0" err="1" smtClean="0">
                <a:solidFill>
                  <a:srgbClr val="FFFFFF"/>
                </a:solidFill>
                <a:latin typeface="Calibri"/>
              </a:rPr>
              <a:t>webinaire</a:t>
            </a:r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 le </a:t>
            </a:r>
            <a:r>
              <a:rPr lang="fr-FR" sz="3200" b="1" dirty="0" smtClean="0">
                <a:solidFill>
                  <a:srgbClr val="FFFFFF"/>
                </a:solidFill>
                <a:latin typeface="Calibri"/>
              </a:rPr>
              <a:t>2 mars :</a:t>
            </a:r>
            <a:endParaRPr lang="fr-FR" sz="3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493484" y="3261460"/>
            <a:ext cx="1975856" cy="10947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600" b="1" dirty="0" smtClean="0">
                <a:solidFill>
                  <a:prstClr val="white"/>
                </a:solidFill>
                <a:latin typeface="Calibri"/>
              </a:rPr>
              <a:t>Ancrer la  QVT dans l’opérationnel: projet, fonctionnement</a:t>
            </a:r>
            <a:r>
              <a:rPr lang="is-IS" sz="1600" b="1" dirty="0" smtClean="0">
                <a:solidFill>
                  <a:prstClr val="white"/>
                </a:solidFill>
                <a:latin typeface="Calibri"/>
              </a:rPr>
              <a:t>…</a:t>
            </a:r>
            <a:endParaRPr lang="fr-FR" sz="1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658" y="4675599"/>
            <a:ext cx="1334072" cy="113759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493484" y="5876469"/>
            <a:ext cx="2121789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Expérimentation</a:t>
            </a:r>
          </a:p>
          <a:p>
            <a:pPr algn="ctr" defTabSz="457200"/>
            <a:r>
              <a:rPr lang="fr-FR" sz="1600" dirty="0" smtClean="0">
                <a:solidFill>
                  <a:srgbClr val="E94E24"/>
                </a:solidFill>
                <a:latin typeface="Arial Black"/>
                <a:cs typeface="Arial Black"/>
              </a:rPr>
              <a:t>Avec Evaluation embarquée </a:t>
            </a:r>
            <a:endParaRPr lang="fr-FR" sz="1600" dirty="0">
              <a:solidFill>
                <a:srgbClr val="E94E24"/>
              </a:solidFill>
              <a:latin typeface="Arial Black"/>
              <a:cs typeface="Arial Black"/>
            </a:endParaRPr>
          </a:p>
        </p:txBody>
      </p:sp>
      <p:sp>
        <p:nvSpPr>
          <p:cNvPr id="20" name="Corde 19"/>
          <p:cNvSpPr/>
          <p:nvPr/>
        </p:nvSpPr>
        <p:spPr>
          <a:xfrm rot="5400000">
            <a:off x="4578796" y="1966630"/>
            <a:ext cx="1727493" cy="189811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4"/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457200"/>
            <a:endParaRPr lang="fr-FR" dirty="0">
              <a:solidFill>
                <a:srgbClr val="312B6B">
                  <a:hueOff val="0"/>
                  <a:satOff val="0"/>
                  <a:lumOff val="0"/>
                  <a:alphaOff val="0"/>
                </a:srgbClr>
              </a:solidFill>
              <a:latin typeface="Calibri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25902" y="2693887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b="1" dirty="0" smtClean="0">
                <a:solidFill>
                  <a:prstClr val="white"/>
                </a:solidFill>
                <a:latin typeface="Calibri"/>
              </a:rPr>
              <a:t>3-EXPÉRIMENTER</a:t>
            </a:r>
          </a:p>
          <a:p>
            <a:pPr defTabSz="457200"/>
            <a:endParaRPr lang="fr-FR" dirty="0">
              <a:solidFill>
                <a:srgbClr val="312B6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610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90797" y="1955494"/>
            <a:ext cx="6984999" cy="46166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5ABC3"/>
                </a:solidFill>
                <a:latin typeface="+mj-lt"/>
                <a:cs typeface="Ubuntu"/>
              </a:rPr>
              <a:t>Saison 2</a:t>
            </a:r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17" y="920281"/>
            <a:ext cx="1759857" cy="1544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5675" y="2252328"/>
            <a:ext cx="8782178" cy="481669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35ABC3"/>
                </a:solidFill>
                <a:latin typeface="+mj-lt"/>
                <a:cs typeface="Ubuntu"/>
              </a:rPr>
              <a:t>La méthode pas à pas </a:t>
            </a:r>
            <a:r>
              <a:rPr lang="is-IS" sz="3200" b="1" i="1" dirty="0">
                <a:solidFill>
                  <a:srgbClr val="35ABC3"/>
                </a:solidFill>
                <a:latin typeface="+mj-lt"/>
                <a:cs typeface="Ubuntu"/>
              </a:rPr>
              <a:t>…</a:t>
            </a:r>
            <a:endParaRPr lang="fr-FR" sz="3200" b="1" i="1" dirty="0">
              <a:solidFill>
                <a:srgbClr val="35ABC3"/>
              </a:solidFill>
              <a:latin typeface="+mj-lt"/>
              <a:cs typeface="Ubuntu"/>
            </a:endParaRPr>
          </a:p>
          <a:p>
            <a:pPr algn="ctr"/>
            <a:r>
              <a:rPr lang="fr-FR" sz="2000" i="1" dirty="0">
                <a:solidFill>
                  <a:srgbClr val="183669"/>
                </a:solidFill>
                <a:latin typeface="+mj-lt"/>
                <a:cs typeface="Ubuntu"/>
              </a:rPr>
              <a:t>Toujours de 11h45 à 12h00</a:t>
            </a:r>
          </a:p>
          <a:p>
            <a:pPr algn="ctr"/>
            <a:endParaRPr lang="fr-FR" sz="1100" i="1" dirty="0">
              <a:solidFill>
                <a:srgbClr val="35ABC3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is-IS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1 : piloter la démarche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16/02/2018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2 : établir le diagnostic partagé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23/02/2018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3 : expérimenter / évaluer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2/03/2018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QVT : zoom sur l’étape 4 : pérenniser la démarche </a:t>
            </a:r>
            <a:r>
              <a:rPr lang="fr-FR" sz="2000" dirty="0">
                <a:solidFill>
                  <a:srgbClr val="800000"/>
                </a:solidFill>
                <a:latin typeface="Ubuntu"/>
                <a:cs typeface="Ubuntu"/>
              </a:rPr>
              <a:t>Le 23/03/2018</a:t>
            </a:r>
          </a:p>
          <a:p>
            <a:pPr marL="457145" indent="-457145">
              <a:buFont typeface="Courier New"/>
              <a:buChar char="o"/>
            </a:pPr>
            <a:endParaRPr lang="fr-FR" sz="800" dirty="0">
              <a:solidFill>
                <a:srgbClr val="800000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r>
              <a:rPr lang="fr-FR" sz="2000" dirty="0">
                <a:solidFill>
                  <a:srgbClr val="183669"/>
                </a:solidFill>
                <a:latin typeface="Ubuntu"/>
                <a:cs typeface="Ubuntu"/>
              </a:rPr>
              <a:t>Et autres sujets complémentaires </a:t>
            </a:r>
            <a:r>
              <a:rPr lang="is-IS" sz="2000" dirty="0">
                <a:solidFill>
                  <a:srgbClr val="183669"/>
                </a:solidFill>
                <a:latin typeface="Ubuntu"/>
                <a:cs typeface="Ubuntu"/>
              </a:rPr>
              <a:t>…</a:t>
            </a:r>
            <a:endParaRPr lang="fr-FR" sz="2000" dirty="0">
              <a:solidFill>
                <a:srgbClr val="183669"/>
              </a:solidFill>
              <a:latin typeface="Ubuntu"/>
              <a:cs typeface="Ubuntu"/>
            </a:endParaRPr>
          </a:p>
          <a:p>
            <a:endParaRPr lang="is-IS" sz="800" dirty="0">
              <a:solidFill>
                <a:srgbClr val="183669"/>
              </a:solidFill>
              <a:latin typeface="Ubuntu"/>
              <a:cs typeface="Ubuntu"/>
            </a:endParaRPr>
          </a:p>
          <a:p>
            <a:pPr algn="r"/>
            <a:r>
              <a:rPr lang="is-IS" i="1" dirty="0" smtClean="0">
                <a:solidFill>
                  <a:srgbClr val="183669"/>
                </a:solidFill>
                <a:latin typeface="Ubuntu"/>
                <a:cs typeface="Ubuntu"/>
              </a:rPr>
              <a:t>Avec au fur et à mesure des exemples concrets d’entreprises </a:t>
            </a:r>
          </a:p>
          <a:p>
            <a:pPr algn="r"/>
            <a:r>
              <a:rPr lang="is-IS" i="1" dirty="0" smtClean="0">
                <a:solidFill>
                  <a:srgbClr val="183669"/>
                </a:solidFill>
                <a:latin typeface="Ubuntu"/>
                <a:cs typeface="Ubuntu"/>
              </a:rPr>
              <a:t>et des outils téléchargeables ...</a:t>
            </a:r>
          </a:p>
          <a:p>
            <a:pPr marL="457145" indent="-457145">
              <a:buFont typeface="Courier New"/>
              <a:buChar char="o"/>
            </a:pPr>
            <a:endParaRPr lang="is-IS" sz="2400" dirty="0">
              <a:solidFill>
                <a:srgbClr val="183669"/>
              </a:solidFill>
              <a:latin typeface="Ubuntu"/>
              <a:cs typeface="Ubuntu"/>
            </a:endParaRPr>
          </a:p>
          <a:p>
            <a:endParaRPr lang="is-IS" sz="28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01503" y="1035645"/>
            <a:ext cx="5152572" cy="89255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800" dirty="0">
              <a:solidFill>
                <a:srgbClr val="183669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fr-FR" sz="44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</p:spTree>
    <p:extLst>
      <p:ext uri="{BB962C8B-B14F-4D97-AF65-F5344CB8AC3E}">
        <p14:creationId xmlns:p14="http://schemas.microsoft.com/office/powerpoint/2010/main" val="295757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D9D78-4BF6-BA46-880A-8F8EDE709ED0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9" name="Image 8" descr="logoqv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17" y="964611"/>
            <a:ext cx="1759857" cy="15442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1159" y="2824464"/>
            <a:ext cx="8427341" cy="342401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fr-FR" sz="3200" dirty="0">
                <a:solidFill>
                  <a:srgbClr val="35ABC3"/>
                </a:solidFill>
                <a:latin typeface="Ubuntu"/>
                <a:cs typeface="Ubuntu"/>
              </a:rPr>
              <a:t>Pour vous inscrire :</a:t>
            </a:r>
          </a:p>
          <a:p>
            <a:pPr algn="ctr"/>
            <a:endParaRPr lang="fr-FR" sz="1100" dirty="0">
              <a:solidFill>
                <a:srgbClr val="35ABC3"/>
              </a:solidFill>
              <a:latin typeface="Ubuntu"/>
              <a:cs typeface="Ubuntu"/>
            </a:endParaRPr>
          </a:p>
          <a:p>
            <a:pPr algn="ctr"/>
            <a:r>
              <a:rPr lang="is-IS" sz="3200" b="1" dirty="0">
                <a:solidFill>
                  <a:srgbClr val="183669"/>
                </a:solidFill>
                <a:latin typeface="Ubuntu"/>
                <a:cs typeface="Ubuntu"/>
              </a:rPr>
              <a:t>www.paysdelaloire.aract.fr</a:t>
            </a:r>
          </a:p>
          <a:p>
            <a:pPr algn="ctr"/>
            <a:endParaRPr lang="is-IS" sz="1000" b="1" dirty="0">
              <a:solidFill>
                <a:srgbClr val="183669"/>
              </a:solidFill>
              <a:latin typeface="Ubuntu"/>
              <a:cs typeface="Ubuntu"/>
            </a:endParaRPr>
          </a:p>
          <a:p>
            <a:pPr algn="ctr"/>
            <a:r>
              <a:rPr lang="fr-FR" sz="3200" b="1" dirty="0" err="1">
                <a:solidFill>
                  <a:srgbClr val="183669"/>
                </a:solidFill>
                <a:latin typeface="Ubuntu"/>
                <a:cs typeface="Ubuntu"/>
              </a:rPr>
              <a:t>www.prst-pdl.fr</a:t>
            </a:r>
            <a:endParaRPr lang="fr-FR" sz="3200" b="1" dirty="0">
              <a:solidFill>
                <a:srgbClr val="183669"/>
              </a:solidFill>
              <a:latin typeface="Ubuntu"/>
              <a:cs typeface="Ubuntu"/>
            </a:endParaRPr>
          </a:p>
          <a:p>
            <a:pPr marL="457145" indent="-457145">
              <a:buFont typeface="Courier New"/>
              <a:buChar char="o"/>
            </a:pPr>
            <a:endParaRPr lang="fr-FR" sz="2400" b="1" dirty="0">
              <a:solidFill>
                <a:srgbClr val="35ABC3"/>
              </a:solidFill>
              <a:latin typeface="Ubuntu"/>
              <a:cs typeface="Ubuntu"/>
            </a:endParaRPr>
          </a:p>
          <a:p>
            <a:r>
              <a:rPr lang="fr-FR" sz="2400" i="1" dirty="0">
                <a:solidFill>
                  <a:srgbClr val="35ABC3"/>
                </a:solidFill>
                <a:latin typeface="Ubuntu"/>
                <a:cs typeface="Ubuntu"/>
              </a:rPr>
              <a:t>Et d’ores et déjà, témoignages, outils, méthodes en ligne </a:t>
            </a:r>
            <a:r>
              <a:rPr lang="fr-FR" sz="2400" i="1" dirty="0">
                <a:solidFill>
                  <a:srgbClr val="35ABC3"/>
                </a:solidFill>
                <a:latin typeface="Ubuntu"/>
                <a:cs typeface="Ubuntu"/>
                <a:sym typeface="Wingdings"/>
              </a:rPr>
              <a:t> </a:t>
            </a:r>
            <a:endParaRPr lang="fr-FR" sz="2400" i="1" dirty="0">
              <a:solidFill>
                <a:srgbClr val="35ABC3"/>
              </a:solidFill>
              <a:latin typeface="Ubuntu"/>
              <a:cs typeface="Ubuntu"/>
            </a:endParaRPr>
          </a:p>
          <a:p>
            <a:endParaRPr lang="fr-FR" sz="2400" b="1" dirty="0">
              <a:solidFill>
                <a:srgbClr val="35ABC3"/>
              </a:solidFill>
              <a:latin typeface="Ubuntu"/>
              <a:cs typeface="Ubuntu"/>
            </a:endParaRPr>
          </a:p>
          <a:p>
            <a:endParaRPr lang="is-IS" sz="2800" b="1" dirty="0">
              <a:solidFill>
                <a:srgbClr val="35ABC3"/>
              </a:solidFill>
              <a:latin typeface="Ubuntu"/>
              <a:cs typeface="Ubuntu"/>
            </a:endParaRPr>
          </a:p>
        </p:txBody>
      </p:sp>
      <p:pic>
        <p:nvPicPr>
          <p:cNvPr id="8" name="Image 7" descr="PRSTpl_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36" y="5906900"/>
            <a:ext cx="1958154" cy="827998"/>
          </a:xfrm>
          <a:prstGeom prst="rect">
            <a:avLst/>
          </a:prstGeom>
        </p:spPr>
      </p:pic>
      <p:pic>
        <p:nvPicPr>
          <p:cNvPr id="10" name="Image 9" descr="Logo_Panton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" y="6024163"/>
            <a:ext cx="1384030" cy="68399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981658" y="1146235"/>
            <a:ext cx="5152572" cy="892552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endParaRPr lang="fr-FR" sz="800" dirty="0">
              <a:solidFill>
                <a:srgbClr val="183669"/>
              </a:solidFill>
              <a:latin typeface="Arial Rounded MT Bold"/>
              <a:cs typeface="Arial Rounded MT Bold"/>
            </a:endParaRPr>
          </a:p>
          <a:p>
            <a:pPr algn="ctr"/>
            <a:r>
              <a:rPr lang="fr-FR" sz="4400" dirty="0">
                <a:solidFill>
                  <a:srgbClr val="183669"/>
                </a:solidFill>
                <a:latin typeface="Arial Rounded MT Bold"/>
                <a:cs typeface="Arial Rounded MT Bold"/>
              </a:rPr>
              <a:t>Les ¼ d’heure</a:t>
            </a:r>
          </a:p>
        </p:txBody>
      </p:sp>
    </p:spTree>
    <p:extLst>
      <p:ext uri="{BB962C8B-B14F-4D97-AF65-F5344CB8AC3E}">
        <p14:creationId xmlns:p14="http://schemas.microsoft.com/office/powerpoint/2010/main" val="225258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 Agence - 2015">
  <a:themeElements>
    <a:clrScheme name="Personnalisée 1">
      <a:dk1>
        <a:srgbClr val="312B6B"/>
      </a:dk1>
      <a:lt1>
        <a:sysClr val="window" lastClr="FFFFFF"/>
      </a:lt1>
      <a:dk2>
        <a:srgbClr val="312B6B"/>
      </a:dk2>
      <a:lt2>
        <a:srgbClr val="FFFFFF"/>
      </a:lt2>
      <a:accent1>
        <a:srgbClr val="312B6B"/>
      </a:accent1>
      <a:accent2>
        <a:srgbClr val="28B8CE"/>
      </a:accent2>
      <a:accent3>
        <a:srgbClr val="B91267"/>
      </a:accent3>
      <a:accent4>
        <a:srgbClr val="E94E24"/>
      </a:accent4>
      <a:accent5>
        <a:srgbClr val="E0AD00"/>
      </a:accent5>
      <a:accent6>
        <a:srgbClr val="CBBBA0"/>
      </a:accent6>
      <a:hlink>
        <a:srgbClr val="28B8CE"/>
      </a:hlink>
      <a:folHlink>
        <a:srgbClr val="C3E5ED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307</Words>
  <Application>Microsoft Macintosh PowerPoint</Application>
  <PresentationFormat>Présentation à l'écran (4:3)</PresentationFormat>
  <Paragraphs>90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Thème Office</vt:lpstr>
      <vt:lpstr>PPT Agence - 2015</vt:lpstr>
      <vt:lpstr>Présentation PowerPoint</vt:lpstr>
      <vt:lpstr>Présentation PowerPoint</vt:lpstr>
      <vt:lpstr>Les 4 étapes de la démarche !</vt:lpstr>
      <vt:lpstr>Présentation PowerPoint</vt:lpstr>
      <vt:lpstr>ZOOM sur l’étape 3</vt:lpstr>
      <vt:lpstr>Présentation PowerPoint</vt:lpstr>
      <vt:lpstr>Présentation PowerPoint</vt:lpstr>
    </vt:vector>
  </TitlesOfParts>
  <Company>Aract PDL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Léna Miller-Jones</dc:creator>
  <cp:lastModifiedBy>nathalie gauvrit</cp:lastModifiedBy>
  <cp:revision>95</cp:revision>
  <cp:lastPrinted>2017-09-12T07:47:24Z</cp:lastPrinted>
  <dcterms:created xsi:type="dcterms:W3CDTF">2017-07-31T13:23:04Z</dcterms:created>
  <dcterms:modified xsi:type="dcterms:W3CDTF">2018-02-23T10:05:10Z</dcterms:modified>
</cp:coreProperties>
</file>